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99" r:id="rId2"/>
    <p:sldId id="332" r:id="rId3"/>
    <p:sldId id="338" r:id="rId4"/>
    <p:sldId id="333" r:id="rId5"/>
    <p:sldId id="334" r:id="rId6"/>
    <p:sldId id="331" r:id="rId7"/>
    <p:sldId id="336" r:id="rId8"/>
    <p:sldId id="337" r:id="rId9"/>
    <p:sldId id="335" r:id="rId10"/>
    <p:sldId id="300" r:id="rId11"/>
    <p:sldId id="302" r:id="rId12"/>
    <p:sldId id="322" r:id="rId13"/>
    <p:sldId id="301" r:id="rId14"/>
    <p:sldId id="298" r:id="rId15"/>
    <p:sldId id="303" r:id="rId16"/>
    <p:sldId id="326" r:id="rId17"/>
    <p:sldId id="304" r:id="rId18"/>
    <p:sldId id="321" r:id="rId19"/>
    <p:sldId id="339" r:id="rId20"/>
    <p:sldId id="340" r:id="rId21"/>
    <p:sldId id="341" r:id="rId22"/>
    <p:sldId id="327" r:id="rId23"/>
    <p:sldId id="323" r:id="rId24"/>
    <p:sldId id="320" r:id="rId25"/>
    <p:sldId id="319" r:id="rId26"/>
    <p:sldId id="315" r:id="rId27"/>
    <p:sldId id="325" r:id="rId28"/>
    <p:sldId id="324" r:id="rId29"/>
    <p:sldId id="353" r:id="rId30"/>
    <p:sldId id="372" r:id="rId31"/>
    <p:sldId id="374" r:id="rId32"/>
    <p:sldId id="375" r:id="rId33"/>
    <p:sldId id="373" r:id="rId34"/>
    <p:sldId id="318" r:id="rId35"/>
    <p:sldId id="317" r:id="rId36"/>
    <p:sldId id="305" r:id="rId37"/>
    <p:sldId id="306" r:id="rId38"/>
    <p:sldId id="450" r:id="rId39"/>
    <p:sldId id="307" r:id="rId40"/>
    <p:sldId id="451" r:id="rId41"/>
    <p:sldId id="308" r:id="rId42"/>
    <p:sldId id="309" r:id="rId43"/>
    <p:sldId id="310" r:id="rId44"/>
    <p:sldId id="452" r:id="rId45"/>
    <p:sldId id="311" r:id="rId46"/>
    <p:sldId id="312" r:id="rId47"/>
    <p:sldId id="313" r:id="rId48"/>
    <p:sldId id="314" r:id="rId49"/>
    <p:sldId id="330" r:id="rId5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5"/>
    <p:restoredTop sz="86401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outlineViewPr>
    <p:cViewPr>
      <p:scale>
        <a:sx n="33" d="100"/>
        <a:sy n="33" d="100"/>
      </p:scale>
      <p:origin x="0" y="-121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4DD93-98D4-7B4B-B8A0-F7A2456B56CF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8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69586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pl-PL" dirty="0"/>
              <a:t>Jesień 2018  - Zebranie obrazków i przemyśleń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Czerwiec 2019 </a:t>
            </a:r>
            <a:r>
              <a:rPr lang="mr-IN" dirty="0"/>
              <a:t>–</a:t>
            </a:r>
            <a:r>
              <a:rPr lang="pl-PL" dirty="0"/>
              <a:t> dalsza praca 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Maj 2020 – dodaje z apologetyki obraz prawdy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" name="Podtytuł 3"/>
          <p:cNvSpPr txBox="1">
            <a:spLocks/>
          </p:cNvSpPr>
          <p:nvPr/>
        </p:nvSpPr>
        <p:spPr>
          <a:xfrm>
            <a:off x="2430027" y="5817995"/>
            <a:ext cx="9144000" cy="77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/>
              <a:t>wojtek@pp.org.pl</a:t>
            </a:r>
            <a:endParaRPr lang="pl-PL" dirty="0"/>
          </a:p>
          <a:p>
            <a:pPr algn="r"/>
            <a:r>
              <a:rPr lang="pl-PL" dirty="0"/>
              <a:t>http://</a:t>
            </a:r>
            <a:r>
              <a:rPr lang="pl-PL" dirty="0" err="1"/>
              <a:t>wojtek.pp.org.pl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 pewnego czasu przekonany jestem, że istnieją tylko 3 światopoglądy, i każdy z istniejących da się sprowadzić to jednego z tych trzech.</a:t>
            </a:r>
          </a:p>
          <a:p>
            <a:pPr marL="0" indent="0">
              <a:buNone/>
            </a:pPr>
            <a:r>
              <a:rPr lang="pl-PL" dirty="0"/>
              <a:t>Oczywiście, wewnątrz tych 3 da się prowadzić dalsze podziały, niektóre analizy, po dopytaniu się, dokładnym przebadaniu pojęć wylecą z jednej grupy i trafią do innej, ale z grubsza te 3 wystarczą, więc ten model może być przydatny na początek.</a:t>
            </a:r>
          </a:p>
        </p:txBody>
      </p:sp>
    </p:spTree>
    <p:extLst>
      <p:ext uri="{BB962C8B-B14F-4D97-AF65-F5344CB8AC3E}">
        <p14:creationId xmlns:p14="http://schemas.microsoft.com/office/powerpoint/2010/main" val="66902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– dyskusja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Definicja</a:t>
            </a:r>
          </a:p>
          <a:p>
            <a:pPr marL="457200" lvl="1" indent="0">
              <a:buNone/>
            </a:pPr>
            <a:r>
              <a:rPr lang="pl-PL" b="1" dirty="0"/>
              <a:t>Światopogląd</a:t>
            </a:r>
            <a:r>
              <a:rPr lang="pl-PL" dirty="0"/>
              <a:t> to osobisty opis rzeczywistości oraz Boga i Jego relacji z nią.</a:t>
            </a:r>
          </a:p>
          <a:p>
            <a:endParaRPr lang="pl-PL" dirty="0"/>
          </a:p>
          <a:p>
            <a:r>
              <a:rPr lang="pl-PL" dirty="0"/>
              <a:t>Moje wcześniejsze definicje: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osobisty opis Boga i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rzadko zmieniany komplet przekonań człowieka (lub grupy ludzi) odnośnie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suma wiedzy i wiary danej osoby.</a:t>
            </a:r>
          </a:p>
          <a:p>
            <a:r>
              <a:rPr lang="pl-PL" dirty="0"/>
              <a:t>Wikipedia ('2017)</a:t>
            </a:r>
          </a:p>
          <a:p>
            <a:pPr lvl="1"/>
            <a:r>
              <a:rPr lang="pl-PL" b="1" dirty="0"/>
              <a:t>Światopogląd</a:t>
            </a:r>
            <a:r>
              <a:rPr lang="pl-PL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  <a:p>
            <a:r>
              <a:rPr lang="pl-PL" dirty="0"/>
              <a:t>Więcej: </a:t>
            </a:r>
            <a:r>
              <a:rPr lang="pl-PL" dirty="0">
                <a:sym typeface="Wingdings"/>
              </a:rPr>
              <a:t> </a:t>
            </a:r>
            <a:r>
              <a:rPr lang="pl-PL" b="1" dirty="0">
                <a:sym typeface="Wingdings"/>
              </a:rPr>
              <a:t>Ś</a:t>
            </a:r>
            <a:r>
              <a:rPr lang="pl-PL" b="1" dirty="0"/>
              <a:t>wiatopogląd a Prawda</a:t>
            </a:r>
          </a:p>
        </p:txBody>
      </p:sp>
    </p:spTree>
    <p:extLst>
      <p:ext uri="{BB962C8B-B14F-4D97-AF65-F5344CB8AC3E}">
        <p14:creationId xmlns:p14="http://schemas.microsoft.com/office/powerpoint/2010/main" val="104177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0759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światopoglądów </a:t>
            </a:r>
            <a:br>
              <a:rPr lang="pl-PL" sz="4000" dirty="0"/>
            </a:br>
            <a:r>
              <a:rPr lang="pl-PL" sz="4000" dirty="0"/>
              <a:t>ze względu na używanie logiki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7"/>
            <a:ext cx="4727593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Tworzony światopogląd wyrażany jest za pomocą zdań, dających się wartościować. Można używać logiki.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3690352" y="3159949"/>
            <a:ext cx="357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sp>
        <p:nvSpPr>
          <p:cNvPr id="12" name="Strzałka w lewo i prawo 11"/>
          <p:cNvSpPr/>
          <p:nvPr/>
        </p:nvSpPr>
        <p:spPr>
          <a:xfrm>
            <a:off x="3955499" y="4934655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Sprzeczność,</a:t>
            </a:r>
          </a:p>
          <a:p>
            <a:pPr algn="ctr"/>
            <a:r>
              <a:rPr lang="pl-PL" sz="2000" dirty="0"/>
              <a:t>choć trudno ją wykazać</a:t>
            </a:r>
          </a:p>
        </p:txBody>
      </p:sp>
    </p:spTree>
    <p:extLst>
      <p:ext uri="{BB962C8B-B14F-4D97-AF65-F5344CB8AC3E}">
        <p14:creationId xmlns:p14="http://schemas.microsoft.com/office/powerpoint/2010/main" val="70256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</a:t>
            </a:r>
            <a:r>
              <a:rPr lang="pl-PL" sz="4000"/>
              <a:t>światopoglądów </a:t>
            </a:r>
            <a:br>
              <a:rPr lang="pl-PL" sz="4000"/>
            </a:br>
            <a:r>
              <a:rPr lang="pl-PL" sz="4000"/>
              <a:t>z </a:t>
            </a:r>
            <a:r>
              <a:rPr lang="pl-PL" sz="4000" dirty="0"/>
              <a:t>uwagi na istnienie Boga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Bóg (Stwórca) istnieje i jest oddzielony od kosmosu (wszechświata), który stworzył. 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Tylko kosmos (wszechświat) istnieje (zawsze istniał, będzie istniał).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66259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 </a:t>
            </a:r>
            <a:br>
              <a:rPr lang="pl-PL" dirty="0"/>
            </a:br>
            <a:r>
              <a:rPr lang="pl-PL" dirty="0"/>
              <a:t>i pierwsza próba ich nazwania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  <p:sp>
        <p:nvSpPr>
          <p:cNvPr id="12" name="Strzałka w lewo i prawo 11"/>
          <p:cNvSpPr/>
          <p:nvPr/>
        </p:nvSpPr>
        <p:spPr>
          <a:xfrm rot="16200000">
            <a:off x="8116936" y="3317694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54829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światopoglądów: 3 wystarczą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372181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Teizm</a:t>
            </a:r>
          </a:p>
          <a:p>
            <a:pPr lvl="1"/>
            <a:r>
              <a:rPr lang="pl-PL" dirty="0"/>
              <a:t>Teizm</a:t>
            </a:r>
          </a:p>
          <a:p>
            <a:pPr lvl="1"/>
            <a:r>
              <a:rPr lang="pl-PL" dirty="0"/>
              <a:t>Deizm o ile nie zbliża się zbytnio do panteizmu</a:t>
            </a:r>
          </a:p>
          <a:p>
            <a:pPr lvl="1"/>
            <a:r>
              <a:rPr lang="pl-PL" dirty="0"/>
              <a:t>Tomizm</a:t>
            </a:r>
          </a:p>
          <a:p>
            <a:pPr lvl="1"/>
            <a:r>
              <a:rPr lang="pl-PL" dirty="0"/>
              <a:t>Niektóre pogaństwa, zawierające idee </a:t>
            </a:r>
            <a:r>
              <a:rPr lang="pl-PL" dirty="0" err="1"/>
              <a:t>SuperBoga</a:t>
            </a:r>
            <a:endParaRPr lang="pl-PL" dirty="0"/>
          </a:p>
          <a:p>
            <a:r>
              <a:rPr lang="pl-PL" dirty="0"/>
              <a:t>Ateizm (materializm)</a:t>
            </a:r>
          </a:p>
          <a:p>
            <a:pPr lvl="1"/>
            <a:r>
              <a:rPr lang="pl-PL" dirty="0"/>
              <a:t>Materializm dialektyczny</a:t>
            </a:r>
          </a:p>
          <a:p>
            <a:pPr lvl="1"/>
            <a:r>
              <a:rPr lang="pl-PL" dirty="0"/>
              <a:t>Modernizm</a:t>
            </a:r>
          </a:p>
          <a:p>
            <a:r>
              <a:rPr lang="pl-PL" dirty="0"/>
              <a:t>Panteizm</a:t>
            </a:r>
          </a:p>
          <a:p>
            <a:pPr lvl="1"/>
            <a:r>
              <a:rPr lang="pl-PL" dirty="0"/>
              <a:t>Buddyzm</a:t>
            </a:r>
          </a:p>
          <a:p>
            <a:pPr lvl="1"/>
            <a:r>
              <a:rPr lang="pl-PL" dirty="0"/>
              <a:t>Hinduizm i pogaństwa</a:t>
            </a:r>
          </a:p>
          <a:p>
            <a:pPr lvl="1"/>
            <a:r>
              <a:rPr lang="pl-PL" dirty="0"/>
              <a:t>New Age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369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Panteizm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Trudno zapisać główne tezy w sposób logiczny, bo logika nie jest używana.</a:t>
            </a:r>
          </a:p>
          <a:p>
            <a:r>
              <a:rPr lang="pl-PL" dirty="0"/>
              <a:t>Nazwa sugeruje, że wszystko jest Bogiem, rozumieniu teistycznym (</a:t>
            </a:r>
            <a:r>
              <a:rPr lang="el-GR" dirty="0" err="1"/>
              <a:t>πᾶν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wszystko, </a:t>
            </a:r>
            <a:r>
              <a:rPr lang="el-GR" dirty="0"/>
              <a:t>θεός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Bóg)</a:t>
            </a:r>
          </a:p>
          <a:p>
            <a:r>
              <a:rPr lang="pl-PL" dirty="0"/>
              <a:t>Przykłady panteistycznych sprzeczności:</a:t>
            </a:r>
          </a:p>
          <a:p>
            <a:pPr lvl="1"/>
            <a:r>
              <a:rPr lang="pl-PL" i="1" dirty="0"/>
              <a:t>Ja jestem Bogiem, Ty jesteś Bogiem, wszystko jest Bogiem, bo Bóg jest wszystkim.</a:t>
            </a:r>
          </a:p>
          <a:p>
            <a:pPr lvl="1"/>
            <a:r>
              <a:rPr lang="pl-PL" i="1" dirty="0"/>
              <a:t>Gówno na patyku.</a:t>
            </a:r>
          </a:p>
          <a:p>
            <a:pPr lvl="1"/>
            <a:r>
              <a:rPr lang="pl-PL" i="1" dirty="0"/>
              <a:t>Największą </a:t>
            </a:r>
            <a:r>
              <a:rPr lang="pl-PL" i="1" dirty="0" err="1"/>
              <a:t>mądrosć</a:t>
            </a:r>
            <a:r>
              <a:rPr lang="pl-PL" i="1" dirty="0"/>
              <a:t> przekazuje się milczeniem.</a:t>
            </a:r>
            <a:endParaRPr lang="pl-PL" dirty="0"/>
          </a:p>
          <a:p>
            <a:r>
              <a:rPr lang="pl-PL" dirty="0"/>
              <a:t>Religie mające panteizm jako podstawę: buddyzm, hinduizm, </a:t>
            </a:r>
            <a:r>
              <a:rPr lang="pl-PL" dirty="0" err="1"/>
              <a:t>NewAge</a:t>
            </a:r>
            <a:r>
              <a:rPr lang="pl-PL" dirty="0"/>
              <a:t> ale też mormonizm w swej istocie.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8892721" y="-202034"/>
            <a:ext cx="2714228" cy="2459877"/>
            <a:chOff x="1382943" y="2508664"/>
            <a:chExt cx="3837095" cy="3477520"/>
          </a:xfrm>
        </p:grpSpPr>
        <p:sp>
          <p:nvSpPr>
            <p:cNvPr id="8" name="Owal 7"/>
            <p:cNvSpPr/>
            <p:nvPr/>
          </p:nvSpPr>
          <p:spPr>
            <a:xfrm>
              <a:off x="2321177" y="3184044"/>
              <a:ext cx="2898861" cy="2126764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  <a:softEdge rad="622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1349692">
              <a:off x="1382943" y="2508664"/>
              <a:ext cx="3601878" cy="3477520"/>
            </a:xfrm>
            <a:prstGeom prst="cube">
              <a:avLst>
                <a:gd name="adj" fmla="val 55231"/>
              </a:avLst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  <a:softEdge rad="469900"/>
            </a:effectLst>
            <a:extLst/>
          </p:spPr>
          <p:txBody>
            <a:bodyPr wrap="none" anchor="ctr"/>
            <a:lstStyle/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389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Panteizm i 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1625918" y="2770644"/>
            <a:ext cx="2718896" cy="34841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275702">
            <a:off x="702786" y="2499372"/>
            <a:ext cx="4100543" cy="4011763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Owal 10"/>
          <p:cNvSpPr/>
          <p:nvPr/>
        </p:nvSpPr>
        <p:spPr>
          <a:xfrm>
            <a:off x="8070040" y="1944808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2" name="PoleTekstowe 11"/>
          <p:cNvSpPr txBox="1"/>
          <p:nvPr/>
        </p:nvSpPr>
        <p:spPr>
          <a:xfrm>
            <a:off x="8605970" y="2315165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198452" y="3487502"/>
            <a:ext cx="3171838" cy="294656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117543" y="4108500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>
                <a:solidFill>
                  <a:srgbClr val="A9920F"/>
                </a:solidFill>
              </a:rPr>
              <a:t>_</a:t>
            </a:r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Tekstowe 14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462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KFC, 19 czerwca 2019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/>
              <a:t>Panteizm </a:t>
            </a:r>
            <a:r>
              <a:rPr lang="pl-PL" dirty="0"/>
              <a:t>i ateizm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2321177" y="3184044"/>
            <a:ext cx="2898861" cy="2126764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349692">
            <a:off x="1166396" y="2375936"/>
            <a:ext cx="4033310" cy="3894055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358798" y="3795335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Zaokrąglony prostokąt 15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4372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 dirty="0"/>
              <a:t>Panteizm trudno porównywać z czymkolwiek</a:t>
            </a:r>
          </a:p>
        </p:txBody>
      </p:sp>
      <p:sp>
        <p:nvSpPr>
          <p:cNvPr id="8" name="Owal 7"/>
          <p:cNvSpPr/>
          <p:nvPr/>
        </p:nvSpPr>
        <p:spPr>
          <a:xfrm rot="797628">
            <a:off x="4849505" y="3245694"/>
            <a:ext cx="3182279" cy="22254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47320">
            <a:off x="3702788" y="2454022"/>
            <a:ext cx="4427641" cy="4074781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1564341">
            <a:off x="4879418" y="3905937"/>
            <a:ext cx="2823234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5888736" y="5880372"/>
            <a:ext cx="630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>
                <a:solidFill>
                  <a:srgbClr val="7030A0"/>
                </a:solidFill>
              </a:rPr>
              <a:t>Bóg jest wszystkim i wszystko jest Bogiem </a:t>
            </a:r>
            <a:br>
              <a:rPr lang="pl-PL" sz="2800" i="1" dirty="0">
                <a:solidFill>
                  <a:srgbClr val="7030A0"/>
                </a:solidFill>
              </a:rPr>
            </a:br>
            <a:r>
              <a:rPr lang="pl-PL" sz="2800" i="1" dirty="0">
                <a:solidFill>
                  <a:srgbClr val="7030A0"/>
                </a:solidFill>
              </a:rPr>
              <a:t>ale nie próbuj tego zrozumieć.</a:t>
            </a:r>
          </a:p>
        </p:txBody>
      </p:sp>
    </p:spTree>
    <p:extLst>
      <p:ext uri="{BB962C8B-B14F-4D97-AF65-F5344CB8AC3E}">
        <p14:creationId xmlns:p14="http://schemas.microsoft.com/office/powerpoint/2010/main" val="204389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2452344" y="1496575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2988274" y="1866932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5833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</a:t>
            </a:r>
          </a:p>
        </p:txBody>
      </p:sp>
    </p:spTree>
    <p:extLst>
      <p:ext uri="{BB962C8B-B14F-4D97-AF65-F5344CB8AC3E}">
        <p14:creationId xmlns:p14="http://schemas.microsoft.com/office/powerpoint/2010/main" val="1903910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3085990" y="2979173"/>
            <a:ext cx="2560248" cy="2472609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50" dirty="0"/>
          </a:p>
        </p:txBody>
      </p:sp>
      <p:sp>
        <p:nvSpPr>
          <p:cNvPr id="4" name="PoleTekstowe 3"/>
          <p:cNvSpPr txBox="1"/>
          <p:nvPr/>
        </p:nvSpPr>
        <p:spPr>
          <a:xfrm>
            <a:off x="3462566" y="3239408"/>
            <a:ext cx="1807094" cy="563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200" dirty="0">
                <a:solidFill>
                  <a:srgbClr val="A9920F"/>
                </a:solidFill>
              </a:rPr>
              <a:t>Bóg</a:t>
            </a:r>
            <a:endParaRPr lang="pl-PL" sz="14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097692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9211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9526443" y="5907017"/>
            <a:ext cx="1167574" cy="525063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 oraz główna różniąca je idea.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22850" y="1727736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Bóg, który zawsze istnieje stworzył wszechświat (kosmos) i wszechświat jako stworzenie jest od Boga różny, oddzielony.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6947184" y="1727735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Tylko wszechświat istnieje (zawsze istniał, zawsze istniał będzie). Świat duchowy i świat idee jest jego częścią i można, a nawet należy go badać.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6255327" y="1658730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lewo i prawo 10"/>
          <p:cNvSpPr/>
          <p:nvPr/>
        </p:nvSpPr>
        <p:spPr>
          <a:xfrm>
            <a:off x="5028386" y="5313769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334761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Bóg jest poza wszechświatem, jest od niego oddzielony </a:t>
            </a:r>
            <a:br>
              <a:rPr lang="pl-PL" dirty="0"/>
            </a:br>
            <a:r>
              <a:rPr lang="pl-PL" dirty="0"/>
              <a:t>bo wszechświat jest przezeń stworzony.</a:t>
            </a:r>
          </a:p>
          <a:p>
            <a:pPr lvl="1"/>
            <a:r>
              <a:rPr lang="pl-PL" dirty="0"/>
              <a:t>Człowiek żyje we wszechświecie jako jego element.</a:t>
            </a:r>
          </a:p>
          <a:p>
            <a:pPr lvl="1"/>
            <a:r>
              <a:rPr lang="pl-PL" dirty="0"/>
              <a:t>Człowiek może poznawać wszechświat.</a:t>
            </a:r>
          </a:p>
          <a:p>
            <a:pPr lvl="1"/>
            <a:r>
              <a:rPr lang="pl-PL" dirty="0"/>
              <a:t>Człowiek poznaje Boga w zakresie, w którym zechce mu się On objawić.</a:t>
            </a:r>
          </a:p>
          <a:p>
            <a:pPr lvl="1"/>
            <a:r>
              <a:rPr lang="pl-PL" dirty="0"/>
              <a:t>Badaniem wszechświata (kosmosu) zajmuje się fizyka, rozważaniami o Bogu i jego relacjach ze stworzeniem metafizyka.</a:t>
            </a:r>
          </a:p>
          <a:p>
            <a:r>
              <a:rPr lang="pl-PL" dirty="0"/>
              <a:t>Religie mające u podstawy teizm: Chrześcijaństwo, Judaizm, Islam </a:t>
            </a:r>
            <a:r>
              <a:rPr lang="mr-IN" dirty="0"/>
              <a:t>–</a:t>
            </a:r>
            <a:r>
              <a:rPr lang="pl-PL" dirty="0"/>
              <a:t> przyjmują jako dogmat, objawienie, że „</a:t>
            </a:r>
            <a:r>
              <a:rPr lang="pl-PL" i="1" dirty="0"/>
              <a:t>Na początku Bóg stworzył niebo i ziemię</a:t>
            </a:r>
            <a:r>
              <a:rPr lang="pl-PL" dirty="0"/>
              <a:t>”.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9842089" y="279687"/>
            <a:ext cx="1908881" cy="1934660"/>
            <a:chOff x="9842089" y="279687"/>
            <a:chExt cx="1908881" cy="1934660"/>
          </a:xfrm>
        </p:grpSpPr>
        <p:sp>
          <p:nvSpPr>
            <p:cNvPr id="5" name="Owal 4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6" name="PoleTekstowe 5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4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Ateizm (materializm, naturalizm)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Tylko wszechświat (kosmos) istnieje.</a:t>
            </a:r>
          </a:p>
          <a:p>
            <a:pPr lvl="1"/>
            <a:r>
              <a:rPr lang="pl-PL" dirty="0"/>
              <a:t>Świat duchowy, bóg (bogowie) jeżeli są to są w systemie, można to poznać choć możliwe, że to tylko idee.</a:t>
            </a:r>
          </a:p>
          <a:p>
            <a:pPr lvl="1"/>
            <a:r>
              <a:rPr lang="pl-PL" dirty="0"/>
              <a:t>Człowiek istnieje we wszechświecie.</a:t>
            </a:r>
          </a:p>
          <a:p>
            <a:pPr lvl="1"/>
            <a:r>
              <a:rPr lang="pl-PL" dirty="0"/>
              <a:t>Człowiek poznaje system, wchodzi w interakcje z każdym elementem systemu, również z duchami (ideami).</a:t>
            </a:r>
          </a:p>
          <a:p>
            <a:r>
              <a:rPr lang="pl-PL" dirty="0"/>
              <a:t>Religie ateistyczne?</a:t>
            </a:r>
          </a:p>
          <a:p>
            <a:pPr lvl="1"/>
            <a:r>
              <a:rPr lang="pl-PL" dirty="0"/>
              <a:t>Ponoć buddyzm, ale to trudno wykazać z uwagi na jego panteizm.</a:t>
            </a:r>
          </a:p>
          <a:p>
            <a:pPr lvl="1"/>
            <a:r>
              <a:rPr lang="pl-PL" dirty="0"/>
              <a:t>Ceremoniał świecki państw zachodnich.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6" name="Zaokrąglony prostokąt 5"/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76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podejścia wyznawców 3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Panteista</a:t>
            </a:r>
          </a:p>
          <a:p>
            <a:pPr lvl="1"/>
            <a:r>
              <a:rPr lang="pl-PL" b="1" dirty="0"/>
              <a:t>Czuje</a:t>
            </a:r>
            <a:r>
              <a:rPr lang="pl-PL" dirty="0"/>
              <a:t>, niekoniecznie myśli na ten temat bo czuje.</a:t>
            </a:r>
          </a:p>
          <a:p>
            <a:r>
              <a:rPr lang="pl-PL" dirty="0"/>
              <a:t>Ateista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wszechświat.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  <a:p>
            <a:r>
              <a:rPr lang="pl-PL" dirty="0"/>
              <a:t>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w Boga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Szuka</a:t>
            </a:r>
            <a:r>
              <a:rPr lang="pl-PL" dirty="0"/>
              <a:t> objawienia się Boga.</a:t>
            </a:r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</p:txBody>
      </p:sp>
    </p:spTree>
    <p:extLst>
      <p:ext uri="{BB962C8B-B14F-4D97-AF65-F5344CB8AC3E}">
        <p14:creationId xmlns:p14="http://schemas.microsoft.com/office/powerpoint/2010/main" val="39263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Credo. Wyznanie wiary.</a:t>
            </a:r>
            <a:br>
              <a:rPr lang="pl-PL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13399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koniec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387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625F2747-044D-2A48-AF37-8259D9854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5900" dirty="0"/>
              <a:t>Obraz prawdy</a:t>
            </a:r>
            <a:endParaRPr lang="pl-PL" altLang="pl-PL" dirty="0"/>
          </a:p>
        </p:txBody>
      </p:sp>
      <p:sp>
        <p:nvSpPr>
          <p:cNvPr id="6147" name="Symbol zastępczy zawartości 2">
            <a:extLst>
              <a:ext uri="{FF2B5EF4-FFF2-40B4-BE49-F238E27FC236}">
                <a16:creationId xmlns:a16="http://schemas.microsoft.com/office/drawing/2014/main" id="{BF017153-2399-344E-980F-88CF1FED7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altLang="pl-PL" sz="2000" dirty="0"/>
              <a:t>Odtworzone z </a:t>
            </a:r>
          </a:p>
          <a:p>
            <a:pPr algn="r"/>
            <a:r>
              <a:rPr lang="pl-PL" altLang="pl-PL" sz="2000" dirty="0"/>
              <a:t>Raport o stanie</a:t>
            </a:r>
            <a:br>
              <a:rPr lang="pl-PL" altLang="pl-PL" sz="2000" dirty="0"/>
            </a:br>
            <a:r>
              <a:rPr lang="pl-PL" altLang="pl-PL" sz="2000" dirty="0"/>
              <a:t>projektu 3S-R</a:t>
            </a:r>
          </a:p>
          <a:p>
            <a:pPr algn="r" eaLnBrk="1" hangingPunct="1"/>
            <a:r>
              <a:rPr lang="pl-PL" altLang="pl-PL" sz="2000" dirty="0"/>
              <a:t>Wersja robocza, 14 listopada 2013 r.</a:t>
            </a:r>
            <a:br>
              <a:rPr lang="pl-PL" altLang="pl-PL" sz="2000" dirty="0"/>
            </a:br>
            <a:endParaRPr lang="pl-PL" altLang="pl-PL" sz="2000" dirty="0"/>
          </a:p>
        </p:txBody>
      </p:sp>
      <p:pic>
        <p:nvPicPr>
          <p:cNvPr id="6148" name="Obraz 3">
            <a:extLst>
              <a:ext uri="{FF2B5EF4-FFF2-40B4-BE49-F238E27FC236}">
                <a16:creationId xmlns:a16="http://schemas.microsoft.com/office/drawing/2014/main" id="{7B68DC30-58F9-3E45-B169-154D5C4AA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4835526"/>
            <a:ext cx="1390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1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Tożsamość czy działania?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	</a:t>
            </a:r>
            <a:r>
              <a:rPr lang="pl-PL" sz="5400" dirty="0"/>
              <a:t>Dla Boga nie jest ważne co robisz, ważne jest kim jesteś?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Przedyskutujmy kontrowersyjność tej tezy.</a:t>
            </a:r>
          </a:p>
          <a:p>
            <a:pPr lvl="1"/>
            <a:r>
              <a:rPr lang="pl-PL" dirty="0"/>
              <a:t>Kim jestem -&gt; Tożsamość.</a:t>
            </a:r>
          </a:p>
          <a:p>
            <a:pPr lvl="1"/>
            <a:r>
              <a:rPr lang="pl-PL" dirty="0"/>
              <a:t>Co robię? -&gt; Tożsamość.</a:t>
            </a:r>
          </a:p>
          <a:p>
            <a:endParaRPr lang="pl-PL" dirty="0"/>
          </a:p>
          <a:p>
            <a:r>
              <a:rPr lang="pl-PL" dirty="0"/>
              <a:t>Patrz wykład: Tożsamość a działania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 rot="515074">
            <a:off x="7142445" y="4545639"/>
            <a:ext cx="4550785" cy="1879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/>
              <a:t>Zdanie #11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Ponieważ roznoszę listy więc jestem listonoszem.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#12</a:t>
            </a:r>
            <a:br>
              <a:rPr lang="pl-PL" sz="1200" dirty="0"/>
            </a:br>
            <a:r>
              <a:rPr lang="pl-PL" sz="1200" dirty="0"/>
              <a:t>  </a:t>
            </a:r>
            <a:r>
              <a:rPr lang="pl-PL" sz="1200" i="1" dirty="0"/>
              <a:t>Jestem listonoszem. Moja praca to roznoszenie listów.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#21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Kradnę więc jestem złodziejem.</a:t>
            </a:r>
          </a:p>
          <a:p>
            <a:pPr marL="0" indent="0">
              <a:buNone/>
            </a:pPr>
            <a:r>
              <a:rPr lang="pl-PL" sz="1200" dirty="0"/>
              <a:t>Zdanie #22</a:t>
            </a:r>
            <a:br>
              <a:rPr lang="pl-PL" sz="1200" dirty="0"/>
            </a:br>
            <a:r>
              <a:rPr lang="pl-PL" sz="1200" dirty="0"/>
              <a:t>    </a:t>
            </a:r>
            <a:r>
              <a:rPr lang="pl-PL" sz="1200" i="1" dirty="0"/>
              <a:t>Jestem złodziejem, więc kradnę.</a:t>
            </a:r>
          </a:p>
        </p:txBody>
      </p:sp>
    </p:spTree>
    <p:extLst>
      <p:ext uri="{BB962C8B-B14F-4D97-AF65-F5344CB8AC3E}">
        <p14:creationId xmlns:p14="http://schemas.microsoft.com/office/powerpoint/2010/main" val="9129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>
            <a:extLst>
              <a:ext uri="{FF2B5EF4-FFF2-40B4-BE49-F238E27FC236}">
                <a16:creationId xmlns:a16="http://schemas.microsoft.com/office/drawing/2014/main" id="{E10F2E36-1C65-2A43-A2E3-34E2CEB3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Jest sobie takie coś</a:t>
            </a:r>
          </a:p>
        </p:txBody>
      </p:sp>
      <p:grpSp>
        <p:nvGrpSpPr>
          <p:cNvPr id="30723" name="Grupa 41">
            <a:extLst>
              <a:ext uri="{FF2B5EF4-FFF2-40B4-BE49-F238E27FC236}">
                <a16:creationId xmlns:a16="http://schemas.microsoft.com/office/drawing/2014/main" id="{87289A52-0BB0-0B44-BAB6-8418EE70FC88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00601" y="2763839"/>
            <a:ext cx="1439863" cy="1366837"/>
            <a:chOff x="3276600" y="2763838"/>
            <a:chExt cx="1439863" cy="1366837"/>
          </a:xfrm>
        </p:grpSpPr>
        <p:sp>
          <p:nvSpPr>
            <p:cNvPr id="9" name="Schemat blokowy: pamięć o dostępie bezpośrednim 8">
              <a:extLst>
                <a:ext uri="{FF2B5EF4-FFF2-40B4-BE49-F238E27FC236}">
                  <a16:creationId xmlns:a16="http://schemas.microsoft.com/office/drawing/2014/main" id="{D9038A65-27AE-874D-BF88-492A511799F5}"/>
                </a:ext>
              </a:extLst>
            </p:cNvPr>
            <p:cNvSpPr/>
            <p:nvPr/>
          </p:nvSpPr>
          <p:spPr>
            <a:xfrm>
              <a:off x="3276600" y="3267075"/>
              <a:ext cx="1439863" cy="863600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0" name="Schemat blokowy: dysk magnetyczny 9">
              <a:extLst>
                <a:ext uri="{FF2B5EF4-FFF2-40B4-BE49-F238E27FC236}">
                  <a16:creationId xmlns:a16="http://schemas.microsoft.com/office/drawing/2014/main" id="{D0A99EEE-AF17-2444-BAA9-32696F2A2EB0}"/>
                </a:ext>
              </a:extLst>
            </p:cNvPr>
            <p:cNvSpPr/>
            <p:nvPr/>
          </p:nvSpPr>
          <p:spPr>
            <a:xfrm>
              <a:off x="3563938" y="2762250"/>
              <a:ext cx="576262" cy="1150938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30724" name="pole tekstowe 29">
            <a:extLst>
              <a:ext uri="{FF2B5EF4-FFF2-40B4-BE49-F238E27FC236}">
                <a16:creationId xmlns:a16="http://schemas.microsoft.com/office/drawing/2014/main" id="{BF3BB4FD-E229-E44C-A387-64B1484C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4598988"/>
            <a:ext cx="77755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b="1" i="1" dirty="0"/>
              <a:t>Opis:</a:t>
            </a:r>
            <a:br>
              <a:rPr kumimoji="0" lang="pl-PL" altLang="pl-PL" b="1" i="1" dirty="0"/>
            </a:br>
            <a:r>
              <a:rPr kumimoji="0" lang="pl-PL" altLang="pl-PL" i="1" dirty="0"/>
              <a:t>To coś jest walcem, i zanurzonym w nim drugim mniejszym walcem. Osie walców nie przecinają się ale …</a:t>
            </a:r>
          </a:p>
        </p:txBody>
      </p:sp>
    </p:spTree>
    <p:extLst>
      <p:ext uri="{BB962C8B-B14F-4D97-AF65-F5344CB8AC3E}">
        <p14:creationId xmlns:p14="http://schemas.microsoft.com/office/powerpoint/2010/main" val="106951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050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24011" y="2289591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338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5884913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49751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>
            <a:cxnSpLocks/>
          </p:cNvCxnSpPr>
          <p:nvPr/>
        </p:nvCxnSpPr>
        <p:spPr>
          <a:xfrm flipH="1" flipV="1">
            <a:off x="5604670" y="2800349"/>
            <a:ext cx="346868" cy="446091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6261150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6604049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603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Opis przedsiębiorstwa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Struktura, podmioty, działy, odpowiedzialności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Procesy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D714C439-E364-DF4C-AD11-CC6B0ABE6CAB}"/>
              </a:ext>
            </a:extLst>
          </p:cNvPr>
          <p:cNvCxnSpPr/>
          <p:nvPr/>
        </p:nvCxnSpPr>
        <p:spPr>
          <a:xfrm>
            <a:off x="7064376" y="3094039"/>
            <a:ext cx="1069975" cy="1952625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6" name="pole tekstowe 29">
            <a:extLst>
              <a:ext uri="{FF2B5EF4-FFF2-40B4-BE49-F238E27FC236}">
                <a16:creationId xmlns:a16="http://schemas.microsoft.com/office/drawing/2014/main" id="{F6CC1D28-8EE2-DB4A-A3A5-D5990E7C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1" y="5046663"/>
            <a:ext cx="249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Dane do budżetu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i wizji finansowej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Model finansowy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9E1E00C-30F6-4B4B-96A1-AC317781F20D}"/>
              </a:ext>
            </a:extLst>
          </p:cNvPr>
          <p:cNvCxnSpPr>
            <a:endCxn id="31756" idx="1"/>
          </p:cNvCxnSpPr>
          <p:nvPr/>
        </p:nvCxnSpPr>
        <p:spPr>
          <a:xfrm>
            <a:off x="6240464" y="4975225"/>
            <a:ext cx="1893887" cy="3937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CEC3EA03-0BA9-DF4F-A0F2-571C6019C342}"/>
              </a:ext>
            </a:extLst>
          </p:cNvPr>
          <p:cNvCxnSpPr>
            <a:endCxn id="31761" idx="1"/>
          </p:cNvCxnSpPr>
          <p:nvPr/>
        </p:nvCxnSpPr>
        <p:spPr>
          <a:xfrm>
            <a:off x="7064376" y="2771776"/>
            <a:ext cx="1539875" cy="47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pole tekstowe 29">
            <a:extLst>
              <a:ext uri="{FF2B5EF4-FFF2-40B4-BE49-F238E27FC236}">
                <a16:creationId xmlns:a16="http://schemas.microsoft.com/office/drawing/2014/main" id="{8E683E5A-9848-C248-9BD7-0D16D51F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1" y="2452688"/>
            <a:ext cx="2028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Kompetencje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odpowiedzialności</a:t>
            </a:r>
          </a:p>
        </p:txBody>
      </p:sp>
      <p:pic>
        <p:nvPicPr>
          <p:cNvPr id="31762" name="Obraz 2">
            <a:extLst>
              <a:ext uri="{FF2B5EF4-FFF2-40B4-BE49-F238E27FC236}">
                <a16:creationId xmlns:a16="http://schemas.microsoft.com/office/drawing/2014/main" id="{6E4604A9-440C-5849-9FD5-35649BCF6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63" y="5765800"/>
            <a:ext cx="862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CFD707E7-3B27-5349-BD78-345D7E6FF57E}"/>
              </a:ext>
            </a:extLst>
          </p:cNvPr>
          <p:cNvCxnSpPr/>
          <p:nvPr/>
        </p:nvCxnSpPr>
        <p:spPr>
          <a:xfrm flipV="1">
            <a:off x="7064376" y="1108075"/>
            <a:ext cx="2163763" cy="127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pole tekstowe 24">
            <a:extLst>
              <a:ext uri="{FF2B5EF4-FFF2-40B4-BE49-F238E27FC236}">
                <a16:creationId xmlns:a16="http://schemas.microsoft.com/office/drawing/2014/main" id="{C33F3840-78B2-9E45-B7F9-CEADB7102F1E}"/>
              </a:ext>
            </a:extLst>
          </p:cNvPr>
          <p:cNvSpPr txBox="1">
            <a:spLocks noChangeArrowheads="1"/>
          </p:cNvSpPr>
          <p:nvPr/>
        </p:nvSpPr>
        <p:spPr bwMode="auto">
          <a:xfrm rot="20935774">
            <a:off x="9082089" y="177800"/>
            <a:ext cx="1512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Spółki</a:t>
            </a:r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31769" name="Obraz 13">
            <a:extLst>
              <a:ext uri="{FF2B5EF4-FFF2-40B4-BE49-F238E27FC236}">
                <a16:creationId xmlns:a16="http://schemas.microsoft.com/office/drawing/2014/main" id="{A10437A6-1642-504F-9DB2-E57189FFF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675" y="660400"/>
            <a:ext cx="388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Obraz 38">
            <a:extLst>
              <a:ext uri="{FF2B5EF4-FFF2-40B4-BE49-F238E27FC236}">
                <a16:creationId xmlns:a16="http://schemas.microsoft.com/office/drawing/2014/main" id="{4317F2A1-EB24-5141-871F-A2AC3112D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639" y="668339"/>
            <a:ext cx="38893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336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dirty="0"/>
              <a:t>Prawda a światopogląd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1800" dirty="0"/>
              <a:t>Notatki robocze z przed wielu lat (2005?). Do wykorzystania.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1800" dirty="0"/>
              <a:t>Obrazki rozwijam w prezentacji Światopogląd Ucznia (S.D.P jesień 2020) i tam należy szukać ich lepszych wersji</a:t>
            </a:r>
          </a:p>
        </p:txBody>
      </p:sp>
    </p:spTree>
    <p:extLst>
      <p:ext uri="{BB962C8B-B14F-4D97-AF65-F5344CB8AC3E}">
        <p14:creationId xmlns:p14="http://schemas.microsoft.com/office/powerpoint/2010/main" val="15561696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Materializm </a:t>
            </a:r>
            <a:r>
              <a:rPr lang="mr-IN" dirty="0"/>
              <a:t>–</a:t>
            </a:r>
            <a:r>
              <a:rPr lang="pl-PL" dirty="0"/>
              <a:t> tylko materia w systemie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Człowiek w systemie</a:t>
            </a:r>
          </a:p>
          <a:p>
            <a:pPr lvl="1"/>
            <a:r>
              <a:rPr lang="pl-PL" dirty="0"/>
              <a:t>Poznaje materię i za pomocą swojego umysłu stara się ją ukształtować wg. Swojej woli.</a:t>
            </a:r>
          </a:p>
          <a:p>
            <a:pPr lvl="0"/>
            <a:r>
              <a:rPr lang="pl-PL" dirty="0"/>
              <a:t>Konsekwencją XIX materializmu jest determinizm.</a:t>
            </a:r>
          </a:p>
          <a:p>
            <a:pPr lvl="0"/>
            <a:r>
              <a:rPr lang="pl-PL" dirty="0"/>
              <a:t>Obecnie (2018) materializm się sypie.</a:t>
            </a:r>
            <a:br>
              <a:rPr lang="pl-PL" dirty="0"/>
            </a:br>
            <a:r>
              <a:rPr lang="pl-PL" dirty="0"/>
              <a:t>Zaobserwowano, </a:t>
            </a:r>
            <a:r>
              <a:rPr lang="pl-PL" b="1" i="1" dirty="0"/>
              <a:t>splątania</a:t>
            </a:r>
            <a:r>
              <a:rPr lang="pl-PL" dirty="0"/>
              <a:t> - elektrony nie zachowują się jak zakładano, że zachowuje się materia.</a:t>
            </a:r>
          </a:p>
        </p:txBody>
      </p:sp>
    </p:spTree>
    <p:extLst>
      <p:ext uri="{BB962C8B-B14F-4D97-AF65-F5344CB8AC3E}">
        <p14:creationId xmlns:p14="http://schemas.microsoft.com/office/powerpoint/2010/main" val="1927550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3143251" y="3305174"/>
            <a:ext cx="1512889" cy="1095379"/>
            <a:chOff x="0" y="-1"/>
            <a:chExt cx="1512888" cy="1095377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98869" y="363023"/>
              <a:ext cx="315149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6096000" y="3052763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55533" y="615435"/>
              <a:ext cx="29873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r>
                <a:t>Ś’.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4872038" y="3854133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63391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8438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12915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E8E5F-CCF8-5846-85D0-DEB0D019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b="1" dirty="0"/>
              <a:t>Prawda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91D34C-9305-6646-8FC2-0EC6A1604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466438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 to opis rzeczywistości.</a:t>
            </a:r>
            <a:endParaRPr lang="pl-PL" b="1" dirty="0"/>
          </a:p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 to wynik operacji porównania jakiegoś opisu z rzeczywistością.</a:t>
            </a:r>
          </a:p>
        </p:txBody>
      </p:sp>
    </p:spTree>
    <p:extLst>
      <p:ext uri="{BB962C8B-B14F-4D97-AF65-F5344CB8AC3E}">
        <p14:creationId xmlns:p14="http://schemas.microsoft.com/office/powerpoint/2010/main" val="24939811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Definicja</a:t>
            </a:r>
          </a:p>
        </p:txBody>
      </p:sp>
      <p:sp>
        <p:nvSpPr>
          <p:cNvPr id="91" name="Prawda - opis rzeczywistości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153501090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661677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B78E3-BBFF-7E41-AA7B-7C3491D5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CE043-C5F3-FF4B-84DA-3C32DC82B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Prawda to opis rzeczywistości, a więc to zbiór zdań.</a:t>
            </a:r>
          </a:p>
          <a:p>
            <a:r>
              <a:rPr lang="pl-PL" dirty="0"/>
              <a:t>Światopogląd to osobisty opis rzeczywistości, a więc to też zbiór zdań.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Jak się mają te dwa zbiory do siebie?</a:t>
            </a:r>
          </a:p>
          <a:p>
            <a:pPr lvl="1"/>
            <a:r>
              <a:rPr lang="pl-PL" dirty="0"/>
              <a:t>Jeden zawiera się w drugim?</a:t>
            </a:r>
          </a:p>
          <a:p>
            <a:pPr lvl="1"/>
            <a:r>
              <a:rPr lang="pl-PL" dirty="0"/>
              <a:t>Są rozłączne?</a:t>
            </a:r>
          </a:p>
        </p:txBody>
      </p:sp>
    </p:spTree>
    <p:extLst>
      <p:ext uri="{BB962C8B-B14F-4D97-AF65-F5344CB8AC3E}">
        <p14:creationId xmlns:p14="http://schemas.microsoft.com/office/powerpoint/2010/main" val="20111274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  <p:extLst>
      <p:ext uri="{BB962C8B-B14F-4D97-AF65-F5344CB8AC3E}">
        <p14:creationId xmlns:p14="http://schemas.microsoft.com/office/powerpoint/2010/main" val="1207144889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2063750" y="1773238"/>
            <a:ext cx="6335714" cy="4352927"/>
            <a:chOff x="0" y="0"/>
            <a:chExt cx="6335713" cy="4352925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364841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/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36214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03388" y="1412875"/>
            <a:ext cx="10175877" cy="6119814"/>
            <a:chOff x="0" y="0"/>
            <a:chExt cx="10175875" cy="6119813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69341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 err="1"/>
                <a:t>Prawda</a:t>
              </a:r>
              <a:endParaRPr dirty="0"/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2782887" y="4292600"/>
            <a:ext cx="388937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r>
              <a:rPr dirty="0" err="1"/>
              <a:t>Prawda</a:t>
            </a:r>
            <a:r>
              <a:rPr dirty="0"/>
              <a:t> (</a:t>
            </a:r>
            <a:r>
              <a:rPr dirty="0" err="1"/>
              <a:t>skoro</a:t>
            </a:r>
            <a:r>
              <a:rPr dirty="0"/>
              <a:t> jest </a:t>
            </a:r>
            <a:r>
              <a:rPr dirty="0" err="1"/>
              <a:t>opisem</a:t>
            </a:r>
            <a:r>
              <a:rPr dirty="0"/>
              <a:t> </a:t>
            </a:r>
            <a:r>
              <a:rPr dirty="0" err="1"/>
              <a:t>rzeczywistości</a:t>
            </a:r>
            <a:r>
              <a:rPr dirty="0"/>
              <a:t>) </a:t>
            </a:r>
            <a:r>
              <a:rPr dirty="0" err="1"/>
              <a:t>poszerza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o </a:t>
            </a:r>
            <a:r>
              <a:rPr dirty="0" err="1"/>
              <a:t>każdy</a:t>
            </a:r>
            <a:r>
              <a:rPr dirty="0"/>
              <a:t> </a:t>
            </a:r>
            <a:r>
              <a:rPr dirty="0" err="1"/>
              <a:t>nowy</a:t>
            </a:r>
            <a:r>
              <a:rPr dirty="0"/>
              <a:t>, </a:t>
            </a:r>
            <a:r>
              <a:rPr dirty="0" err="1"/>
              <a:t>nawet</a:t>
            </a:r>
            <a:r>
              <a:rPr dirty="0"/>
              <a:t> </a:t>
            </a:r>
            <a:r>
              <a:rPr dirty="0" err="1"/>
              <a:t>najgłupszy</a:t>
            </a:r>
            <a:r>
              <a:rPr dirty="0"/>
              <a:t> </a:t>
            </a:r>
            <a:r>
              <a:rPr dirty="0" err="1"/>
              <a:t>światopogląd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3204665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sp>
        <p:nvSpPr>
          <p:cNvPr id="114" name="Owal"/>
          <p:cNvSpPr/>
          <p:nvPr/>
        </p:nvSpPr>
        <p:spPr>
          <a:xfrm>
            <a:off x="7010426" y="2075935"/>
            <a:ext cx="3229532" cy="2816675"/>
          </a:xfrm>
          <a:prstGeom prst="ellipse">
            <a:avLst/>
          </a:prstGeom>
          <a:solidFill>
            <a:srgbClr val="FFFF99"/>
          </a:solidFill>
          <a:ln w="9525" cap="flat">
            <a:solidFill>
              <a:srgbClr val="996633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 b="1">
                <a:solidFill>
                  <a:srgbClr val="663300"/>
                </a:solidFill>
              </a:defRPr>
            </a:pPr>
            <a:endParaRPr/>
          </a:p>
        </p:txBody>
      </p:sp>
      <p:sp>
        <p:nvSpPr>
          <p:cNvPr id="115" name="Ś. #1"/>
          <p:cNvSpPr txBox="1"/>
          <p:nvPr/>
        </p:nvSpPr>
        <p:spPr>
          <a:xfrm>
            <a:off x="7422652" y="2588537"/>
            <a:ext cx="240508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tIns="45719" rIns="45719" bIns="45719" numCol="1" anchor="ctr">
            <a:spAutoFit/>
          </a:bodyPr>
          <a:lstStyle>
            <a:lvl1pPr algn="ctr">
              <a:defRPr sz="1800" b="1">
                <a:solidFill>
                  <a:srgbClr val="663300"/>
                </a:solidFill>
              </a:defRPr>
            </a:lvl1pPr>
          </a:lstStyle>
          <a:p>
            <a:r>
              <a:rPr sz="3200" dirty="0" err="1"/>
              <a:t>Ś</a:t>
            </a:r>
            <a:r>
              <a:rPr lang="pl-PL" sz="3200" dirty="0" err="1"/>
              <a:t>wiatopogląd</a:t>
            </a:r>
            <a:endParaRPr sz="3200" dirty="0"/>
          </a:p>
        </p:txBody>
      </p:sp>
      <p:sp>
        <p:nvSpPr>
          <p:cNvPr id="17" name="Prostokąt zaokrąglony">
            <a:extLst>
              <a:ext uri="{FF2B5EF4-FFF2-40B4-BE49-F238E27FC236}">
                <a16:creationId xmlns:a16="http://schemas.microsoft.com/office/drawing/2014/main" id="{CF75BACE-DF6E-3C4C-A535-7483E15FBEDF}"/>
              </a:ext>
            </a:extLst>
          </p:cNvPr>
          <p:cNvSpPr/>
          <p:nvPr/>
        </p:nvSpPr>
        <p:spPr>
          <a:xfrm>
            <a:off x="651725" y="2348899"/>
            <a:ext cx="3401291" cy="19773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cap="flat">
            <a:solidFill>
              <a:srgbClr val="0033CC"/>
            </a:solidFill>
            <a:prstDash val="solid"/>
            <a:round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algn="ctr">
              <a:defRPr sz="1200" b="1">
                <a:solidFill>
                  <a:srgbClr val="0033CC"/>
                </a:solidFill>
              </a:defRPr>
            </a:pPr>
            <a:endParaRPr sz="1200"/>
          </a:p>
        </p:txBody>
      </p:sp>
      <p:sp>
        <p:nvSpPr>
          <p:cNvPr id="18" name="Rzeczywistość">
            <a:extLst>
              <a:ext uri="{FF2B5EF4-FFF2-40B4-BE49-F238E27FC236}">
                <a16:creationId xmlns:a16="http://schemas.microsoft.com/office/drawing/2014/main" id="{40594C64-346C-5847-87E3-AB7E6B34746B}"/>
              </a:ext>
            </a:extLst>
          </p:cNvPr>
          <p:cNvSpPr txBox="1"/>
          <p:nvPr/>
        </p:nvSpPr>
        <p:spPr>
          <a:xfrm>
            <a:off x="763864" y="2588538"/>
            <a:ext cx="2906092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sz="3200" b="1">
                <a:solidFill>
                  <a:srgbClr val="0033CC"/>
                </a:solidFill>
              </a:defRPr>
            </a:pPr>
            <a:r>
              <a:rPr sz="3200" dirty="0" err="1"/>
              <a:t>Rzeczywistość</a:t>
            </a:r>
            <a:endParaRPr sz="3200" dirty="0"/>
          </a:p>
        </p:txBody>
      </p:sp>
      <p:sp>
        <p:nvSpPr>
          <p:cNvPr id="2" name="Strzałka w prawo 1">
            <a:extLst>
              <a:ext uri="{FF2B5EF4-FFF2-40B4-BE49-F238E27FC236}">
                <a16:creationId xmlns:a16="http://schemas.microsoft.com/office/drawing/2014/main" id="{7F0464EA-3171-FA48-9EFB-1ADDFBB8AC99}"/>
              </a:ext>
            </a:extLst>
          </p:cNvPr>
          <p:cNvSpPr/>
          <p:nvPr/>
        </p:nvSpPr>
        <p:spPr>
          <a:xfrm>
            <a:off x="4370032" y="3069133"/>
            <a:ext cx="2434281" cy="830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Proces opisu</a:t>
            </a:r>
          </a:p>
        </p:txBody>
      </p:sp>
    </p:spTree>
    <p:extLst>
      <p:ext uri="{BB962C8B-B14F-4D97-AF65-F5344CB8AC3E}">
        <p14:creationId xmlns:p14="http://schemas.microsoft.com/office/powerpoint/2010/main" val="1012780112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2424112" y="1916113"/>
            <a:ext cx="5616576" cy="4249739"/>
            <a:chOff x="0" y="0"/>
            <a:chExt cx="5616575" cy="4249738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570482" y="207371"/>
              <a:ext cx="2475612" cy="1508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sp>
        <p:nvSpPr>
          <p:cNvPr id="128" name="Lepiej zbadać zgodność z Rzeczywistością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2924"/>
            </a:lvl1pPr>
          </a:lstStyle>
          <a:p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19903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2063750" y="1916112"/>
            <a:ext cx="3384550" cy="2233614"/>
            <a:chOff x="0" y="0"/>
            <a:chExt cx="3384550" cy="2233613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454469" y="108991"/>
              <a:ext cx="2475612" cy="1508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4943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663300"/>
                  </a:solidFill>
                </a:defRPr>
              </a:pPr>
              <a:endParaRPr sz="3200"/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907250" y="507714"/>
              <a:ext cx="395299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663300"/>
                  </a:solidFill>
                </a:defRPr>
              </a:lvl1pPr>
            </a:lstStyle>
            <a:p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6600825" y="1700213"/>
            <a:ext cx="3694114" cy="2592389"/>
            <a:chOff x="0" y="0"/>
            <a:chExt cx="3694113" cy="2592388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 b="1">
                  <a:solidFill>
                    <a:srgbClr val="000090"/>
                  </a:solidFill>
                </a:defRPr>
              </a:pPr>
              <a:endParaRPr sz="3200"/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371592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3792538" y="3789363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6672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Poznawanie"/>
          <p:cNvSpPr txBox="1"/>
          <p:nvPr/>
        </p:nvSpPr>
        <p:spPr>
          <a:xfrm>
            <a:off x="7319962" y="4551362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3071812" y="4479925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Badanie</a:t>
            </a:r>
          </a:p>
        </p:txBody>
      </p:sp>
    </p:spTree>
    <p:extLst>
      <p:ext uri="{BB962C8B-B14F-4D97-AF65-F5344CB8AC3E}">
        <p14:creationId xmlns:p14="http://schemas.microsoft.com/office/powerpoint/2010/main" val="1268234148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6968">
              <a:defRPr sz="3298"/>
            </a:pPr>
            <a:endParaRPr/>
          </a:p>
        </p:txBody>
      </p:sp>
      <p:sp>
        <p:nvSpPr>
          <p:cNvPr id="155" name="może zawierać elementy prawdy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  <p:extLst>
      <p:ext uri="{BB962C8B-B14F-4D97-AF65-F5344CB8AC3E}">
        <p14:creationId xmlns:p14="http://schemas.microsoft.com/office/powerpoint/2010/main" val="1436128961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Pan Jezus powiedział</a:t>
            </a:r>
          </a:p>
        </p:txBody>
      </p:sp>
      <p:sp>
        <p:nvSpPr>
          <p:cNvPr id="158" name="Ja jestem drogą, prawdą i życiem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  <p:extLst>
      <p:ext uri="{BB962C8B-B14F-4D97-AF65-F5344CB8AC3E}">
        <p14:creationId xmlns:p14="http://schemas.microsoft.com/office/powerpoint/2010/main" val="1450738894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Wszystkie tasiemce są pasożytami.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Ref: Wszystkie tasiemce są pasożytami.</a:t>
            </a:r>
          </a:p>
          <a:p>
            <a:pPr marL="0" indent="0">
              <a:buNone/>
            </a:pPr>
            <a:r>
              <a:rPr lang="pl-PL" dirty="0"/>
              <a:t>Wszystkie tasiemce są pasożytami,</a:t>
            </a:r>
            <a:br>
              <a:rPr lang="pl-PL" dirty="0"/>
            </a:br>
            <a:r>
              <a:rPr lang="pl-PL" dirty="0"/>
              <a:t>A szczególnie te uzbrojone,</a:t>
            </a:r>
            <a:br>
              <a:rPr lang="pl-PL" dirty="0"/>
            </a:br>
            <a:r>
              <a:rPr lang="pl-PL" dirty="0"/>
              <a:t>Kto nie ma tasiemca,</a:t>
            </a:r>
            <a:br>
              <a:rPr lang="pl-PL" dirty="0"/>
            </a:br>
            <a:r>
              <a:rPr lang="pl-PL" dirty="0"/>
              <a:t>Ten nie ma życia wewnętrznego.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Każdy tasiemiec jest pasożytem </a:t>
            </a:r>
            <a:br>
              <a:rPr lang="pl-PL" dirty="0"/>
            </a:br>
            <a:r>
              <a:rPr lang="pl-PL" dirty="0"/>
              <a:t>Ludzkiego układu trawiennego. </a:t>
            </a:r>
            <a:br>
              <a:rPr lang="pl-PL" dirty="0"/>
            </a:br>
            <a:r>
              <a:rPr lang="pl-PL" dirty="0"/>
              <a:t>Nie posiada otworu gębowego, </a:t>
            </a:r>
            <a:br>
              <a:rPr lang="pl-PL" dirty="0"/>
            </a:br>
            <a:r>
              <a:rPr lang="pl-PL" dirty="0"/>
              <a:t>Lecz chłonie pokarm całą powierzchnią ciała.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9790176" y="4242816"/>
            <a:ext cx="2231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To chyba jest produkcji Ariusza.</a:t>
            </a:r>
          </a:p>
          <a:p>
            <a:r>
              <a:rPr lang="pl-PL" sz="1400" i="1" dirty="0"/>
              <a:t>Muzyka: psalm </a:t>
            </a:r>
            <a:r>
              <a:rPr lang="pl-PL" sz="1400" i="1" dirty="0" err="1"/>
              <a:t>resp</a:t>
            </a:r>
            <a:r>
              <a:rPr lang="pl-PL" sz="1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038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zbiór zdań, uważanych za prawdziwe a opisujących otaczającą rzeczywistość (w tym Boga</a:t>
            </a:r>
            <a:br>
              <a:rPr lang="pl-PL" sz="3200" dirty="0"/>
            </a:br>
            <a:r>
              <a:rPr lang="pl-PL" sz="3200" dirty="0"/>
              <a:t>i Jego relacje z rzeczywistością).</a:t>
            </a:r>
          </a:p>
        </p:txBody>
      </p:sp>
    </p:spTree>
    <p:extLst>
      <p:ext uri="{BB962C8B-B14F-4D97-AF65-F5344CB8AC3E}">
        <p14:creationId xmlns:p14="http://schemas.microsoft.com/office/powerpoint/2010/main" val="114146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Budowanie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Badanie zmysłowe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Rola autorytetów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Krytyka </a:t>
            </a:r>
            <a:r>
              <a:rPr lang="mr-IN" dirty="0"/>
              <a:t>–</a:t>
            </a:r>
            <a:r>
              <a:rPr lang="pl-PL" dirty="0"/>
              <a:t> wyrzucamy co sprzeczne, rozwalamy co głupie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Kreacja </a:t>
            </a:r>
            <a:r>
              <a:rPr lang="mr-IN" dirty="0"/>
              <a:t>–</a:t>
            </a:r>
            <a:r>
              <a:rPr lang="pl-PL" dirty="0"/>
              <a:t> tworzymy aby zasklepić dziury, aby dołożyć wymiary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Ostateczna weryfikacja (1Kor 13:12-13)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5039590" y="5101936"/>
            <a:ext cx="67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1Kor 13:12-13 </a:t>
            </a:r>
            <a:r>
              <a:rPr lang="pl-PL" b="1" i="1" dirty="0" err="1"/>
              <a:t>ubg</a:t>
            </a:r>
            <a:r>
              <a:rPr lang="pl-PL" b="1" i="1" dirty="0"/>
              <a:t> </a:t>
            </a:r>
            <a:br>
              <a:rPr lang="pl-PL" i="1" dirty="0"/>
            </a:br>
            <a:r>
              <a:rPr lang="pl-PL" i="1" baseline="30000" dirty="0"/>
              <a:t>(12)</a:t>
            </a:r>
            <a:r>
              <a:rPr lang="pl-PL" i="1" dirty="0"/>
              <a:t> Teraz bowiem widzimy w zwierciadle, niewyraźnie, ale wówczas twarzą w twarz. Teraz poznaję cząstkowo, ale wtedy poznam tak, jak jestem poznany. </a:t>
            </a:r>
            <a:r>
              <a:rPr lang="pl-PL" i="1" baseline="30000" dirty="0"/>
              <a:t>(13)</a:t>
            </a:r>
            <a:r>
              <a:rPr lang="pl-PL" i="1" dirty="0"/>
              <a:t> A teraz trwają wiara, nadzieja, miłość, te trzy. Z nich zaś największa jest miłość.</a:t>
            </a:r>
          </a:p>
        </p:txBody>
      </p:sp>
    </p:spTree>
    <p:extLst>
      <p:ext uri="{BB962C8B-B14F-4D97-AF65-F5344CB8AC3E}">
        <p14:creationId xmlns:p14="http://schemas.microsoft.com/office/powerpoint/2010/main" val="69329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filozofii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1626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dziejów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było wcześniej?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tu się dzieje?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będzie, jaka jest moja nadzieja?</a:t>
            </a:r>
          </a:p>
        </p:txBody>
      </p:sp>
    </p:spTree>
    <p:extLst>
      <p:ext uri="{BB962C8B-B14F-4D97-AF65-F5344CB8AC3E}">
        <p14:creationId xmlns:p14="http://schemas.microsoft.com/office/powerpoint/2010/main" val="58578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KFC, o światopoglądach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jesień 2018, a więc w 2019 powtórka</a:t>
            </a:r>
          </a:p>
        </p:txBody>
      </p:sp>
    </p:spTree>
    <p:extLst>
      <p:ext uri="{BB962C8B-B14F-4D97-AF65-F5344CB8AC3E}">
        <p14:creationId xmlns:p14="http://schemas.microsoft.com/office/powerpoint/2010/main" val="1383157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1909</Words>
  <Application>Microsoft Macintosh PowerPoint</Application>
  <PresentationFormat>Panoramiczny</PresentationFormat>
  <Paragraphs>282</Paragraphs>
  <Slides>49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Mangal</vt:lpstr>
      <vt:lpstr>Wingdings</vt:lpstr>
      <vt:lpstr>Motyw pakietu Office</vt:lpstr>
      <vt:lpstr>Klasyfikacja światopoglądów</vt:lpstr>
      <vt:lpstr>KFC, 19 czerwca 2019</vt:lpstr>
      <vt:lpstr>Tożsamość czy działania?</vt:lpstr>
      <vt:lpstr>Światopogląd (Wikipedia ’2017)</vt:lpstr>
      <vt:lpstr>Światopogląd</vt:lpstr>
      <vt:lpstr>Budowanie światopoglądu</vt:lpstr>
      <vt:lpstr>Główne pytania filozofii</vt:lpstr>
      <vt:lpstr>Plan dziejów</vt:lpstr>
      <vt:lpstr>KFC, o światopoglądach</vt:lpstr>
      <vt:lpstr>Klasyfikacja światopoglądów</vt:lpstr>
      <vt:lpstr>Światopogląd – dyskusja definicji</vt:lpstr>
      <vt:lpstr>Główne pytania światopoglądu</vt:lpstr>
      <vt:lpstr>Podział światopoglądów  ze względu na używanie logiki</vt:lpstr>
      <vt:lpstr>Podział światopoglądów  z uwagi na istnienie Boga</vt:lpstr>
      <vt:lpstr>Klasyfikacja światopoglądów  i pierwsza próba ich nazwania</vt:lpstr>
      <vt:lpstr>Klasyfikacja światopoglądów: 3 wystarczą</vt:lpstr>
      <vt:lpstr>Klasyfikacja światopoglądów</vt:lpstr>
      <vt:lpstr>Panteizm</vt:lpstr>
      <vt:lpstr>Panteizm i teizm oraz główna różniąca je idea</vt:lpstr>
      <vt:lpstr>Panteizm i ateizm oraz główna różniąca je idea</vt:lpstr>
      <vt:lpstr>Panteizm trudno porównywać z czymkolwiek</vt:lpstr>
      <vt:lpstr>Teizm i ateizm</vt:lpstr>
      <vt:lpstr>Teizm i ateizm oraz główna różniąca je idea.</vt:lpstr>
      <vt:lpstr>Teizm</vt:lpstr>
      <vt:lpstr>Ateizm (materializm, naturalizm)</vt:lpstr>
      <vt:lpstr>Trzy podejścia wyznawców 3 światopoglądów</vt:lpstr>
      <vt:lpstr>Credo. Wyznanie wiary. Moja pierwotna dogmatyka</vt:lpstr>
      <vt:lpstr>koniec</vt:lpstr>
      <vt:lpstr>Obraz prawdy</vt:lpstr>
      <vt:lpstr>Jest sobie takie coś</vt:lpstr>
      <vt:lpstr>Techniczny sposób opisania tego czegoś</vt:lpstr>
      <vt:lpstr>Techniczny sposób opisania tego czegoś</vt:lpstr>
      <vt:lpstr>Opis przedsiębiorstwa</vt:lpstr>
      <vt:lpstr>Prawda a światopogląd</vt:lpstr>
      <vt:lpstr>Materializm – tylko materia w systemie</vt:lpstr>
      <vt:lpstr>Wyciągamy wnioski (2): Budowanie własnego Ś.</vt:lpstr>
      <vt:lpstr>Wnioski z definicji: Budowanie własnego Ś.</vt:lpstr>
      <vt:lpstr>Prawda</vt:lpstr>
      <vt:lpstr>Definicja</vt:lpstr>
      <vt:lpstr>Obserwacja</vt:lpstr>
      <vt:lpstr>Prawda i Światopogląd</vt:lpstr>
      <vt:lpstr>Ś i P jako zbiory zdań</vt:lpstr>
      <vt:lpstr>Relacja P. do Ś.</vt:lpstr>
      <vt:lpstr>Relacja P. do Ś.</vt:lpstr>
      <vt:lpstr>Lepiej zbadać zgodność z Rzeczywistością</vt:lpstr>
      <vt:lpstr>Na czym budować?</vt:lpstr>
      <vt:lpstr>Prezentacja programu PowerPoint</vt:lpstr>
      <vt:lpstr>Pan Jezus powiedział</vt:lpstr>
      <vt:lpstr>Wszystkie tasiemce są pasożytami.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88</cp:revision>
  <cp:lastPrinted>2019-06-19T15:48:48Z</cp:lastPrinted>
  <dcterms:created xsi:type="dcterms:W3CDTF">2018-05-18T15:30:11Z</dcterms:created>
  <dcterms:modified xsi:type="dcterms:W3CDTF">2021-10-18T15:10:28Z</dcterms:modified>
</cp:coreProperties>
</file>